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9" r:id="rId5"/>
  </p:sldIdLst>
  <p:sldSz cx="12192000" cy="1625600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5B87FB-D902-4BE2-8DD0-133A04A1C6F7}" v="6" dt="2022-12-13T04:16:29.8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 varScale="1">
        <p:scale>
          <a:sx n="54" d="100"/>
          <a:sy n="54" d="100"/>
        </p:scale>
        <p:origin x="3024" y="114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581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176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6317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8742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1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671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6999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833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566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792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5894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7B471-FE7E-494D-B944-CD183DF9E38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B1310-4A5F-4EE7-9397-245361A80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687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1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1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70625" y="195199"/>
            <a:ext cx="100296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한화오션</a:t>
            </a:r>
            <a:r>
              <a:rPr lang="en-US" altLang="ko-K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주</a:t>
            </a:r>
            <a:r>
              <a:rPr lang="en-US" altLang="ko-K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신규 </a:t>
            </a:r>
            <a:r>
              <a:rPr lang="ko-KR" altLang="en-US" sz="3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사내협력사</a:t>
            </a:r>
            <a:r>
              <a:rPr lang="ko-KR" alt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 지원 신청서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6029" y="2844247"/>
            <a:ext cx="2103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+mj-ea"/>
                <a:ea typeface="+mj-ea"/>
              </a:rPr>
              <a:t>□ 사업장 정보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157522"/>
              </p:ext>
            </p:extLst>
          </p:nvPr>
        </p:nvGraphicFramePr>
        <p:xfrm>
          <a:off x="645131" y="3278142"/>
          <a:ext cx="10901738" cy="259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101641880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834836900"/>
                    </a:ext>
                  </a:extLst>
                </a:gridCol>
                <a:gridCol w="2796113">
                  <a:extLst>
                    <a:ext uri="{9D8B030D-6E8A-4147-A177-3AD203B41FA5}">
                      <a16:colId xmlns:a16="http://schemas.microsoft.com/office/drawing/2014/main" val="3526140945"/>
                    </a:ext>
                  </a:extLst>
                </a:gridCol>
                <a:gridCol w="803887">
                  <a:extLst>
                    <a:ext uri="{9D8B030D-6E8A-4147-A177-3AD203B41FA5}">
                      <a16:colId xmlns:a16="http://schemas.microsoft.com/office/drawing/2014/main" val="44428042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760427612"/>
                    </a:ext>
                  </a:extLst>
                </a:gridCol>
                <a:gridCol w="3701738">
                  <a:extLst>
                    <a:ext uri="{9D8B030D-6E8A-4147-A177-3AD203B41FA5}">
                      <a16:colId xmlns:a16="http://schemas.microsoft.com/office/drawing/2014/main" val="2843443830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회사명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국문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영문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99319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사업자 구분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법인 </a:t>
                      </a:r>
                      <a:r>
                        <a:rPr lang="en-US" altLang="ko-KR" sz="1400" b="1" dirty="0"/>
                        <a:t>(   )   /   </a:t>
                      </a:r>
                      <a:r>
                        <a:rPr lang="ko-KR" altLang="en-US" sz="1400" b="1" dirty="0"/>
                        <a:t>개인  </a:t>
                      </a:r>
                      <a:r>
                        <a:rPr lang="en-US" altLang="ko-KR" sz="1400" b="1" dirty="0"/>
                        <a:t>(  </a:t>
                      </a:r>
                      <a:r>
                        <a:rPr lang="en-US" altLang="ko-KR" sz="1400" b="1" baseline="0" dirty="0"/>
                        <a:t> )</a:t>
                      </a:r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사업자등록번호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/>
                        <a:t>-</a:t>
                      </a:r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72456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업태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종목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912327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err="1"/>
                        <a:t>주요제품명</a:t>
                      </a:r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회사설립일자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307510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>
                          <a:solidFill>
                            <a:schemeClr val="tx1"/>
                          </a:solidFill>
                        </a:rPr>
                        <a:t>자본금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우편번호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02158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주소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6436145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6029" y="5983014"/>
            <a:ext cx="2103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>
                <a:latin typeface="+mj-ea"/>
                <a:ea typeface="+mj-ea"/>
              </a:rPr>
              <a:t>□ 대표자 정보</a:t>
            </a: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660097"/>
              </p:ext>
            </p:extLst>
          </p:nvPr>
        </p:nvGraphicFramePr>
        <p:xfrm>
          <a:off x="645131" y="6407384"/>
          <a:ext cx="10901738" cy="129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1016418805"/>
                    </a:ext>
                  </a:extLst>
                </a:gridCol>
                <a:gridCol w="3696113">
                  <a:extLst>
                    <a:ext uri="{9D8B030D-6E8A-4147-A177-3AD203B41FA5}">
                      <a16:colId xmlns:a16="http://schemas.microsoft.com/office/drawing/2014/main" val="2834836900"/>
                    </a:ext>
                  </a:extLst>
                </a:gridCol>
                <a:gridCol w="1703887">
                  <a:extLst>
                    <a:ext uri="{9D8B030D-6E8A-4147-A177-3AD203B41FA5}">
                      <a16:colId xmlns:a16="http://schemas.microsoft.com/office/drawing/2014/main" val="444280421"/>
                    </a:ext>
                  </a:extLst>
                </a:gridCol>
                <a:gridCol w="3701738">
                  <a:extLst>
                    <a:ext uri="{9D8B030D-6E8A-4147-A177-3AD203B41FA5}">
                      <a16:colId xmlns:a16="http://schemas.microsoft.com/office/drawing/2014/main" val="2843443830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대표자 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법인등록번호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/>
                        <a:t>-</a:t>
                      </a:r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912327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생년월일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/>
                        <a:t>E-MAIL</a:t>
                      </a:r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307510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전화번호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휴대폰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1355167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58854" y="2403951"/>
            <a:ext cx="2560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latin typeface="+mj-ea"/>
                <a:ea typeface="+mj-ea"/>
              </a:rPr>
              <a:t>■ </a:t>
            </a:r>
            <a:r>
              <a:rPr lang="ko-KR" altLang="en-US" sz="2000" b="1" dirty="0" err="1">
                <a:latin typeface="+mj-ea"/>
                <a:ea typeface="+mj-ea"/>
              </a:rPr>
              <a:t>지원업체</a:t>
            </a:r>
            <a:r>
              <a:rPr lang="ko-KR" altLang="en-US" sz="2000" b="1" dirty="0">
                <a:latin typeface="+mj-ea"/>
                <a:ea typeface="+mj-ea"/>
              </a:rPr>
              <a:t> 정보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8854" y="7899686"/>
            <a:ext cx="2560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latin typeface="+mj-ea"/>
                <a:ea typeface="+mj-ea"/>
              </a:rPr>
              <a:t>■ 지원 </a:t>
            </a:r>
            <a:r>
              <a:rPr lang="ko-KR" altLang="en-US" sz="2000" b="1" dirty="0" err="1">
                <a:latin typeface="+mj-ea"/>
                <a:ea typeface="+mj-ea"/>
              </a:rPr>
              <a:t>공종</a:t>
            </a:r>
            <a:endParaRPr lang="ko-KR" altLang="en-US" sz="2000" b="1" dirty="0">
              <a:latin typeface="+mj-ea"/>
              <a:ea typeface="+mj-ea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710222"/>
              </p:ext>
            </p:extLst>
          </p:nvPr>
        </p:nvGraphicFramePr>
        <p:xfrm>
          <a:off x="645131" y="8343675"/>
          <a:ext cx="10900800" cy="10637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1016418805"/>
                    </a:ext>
                  </a:extLst>
                </a:gridCol>
                <a:gridCol w="2446909">
                  <a:extLst>
                    <a:ext uri="{9D8B030D-6E8A-4147-A177-3AD203B41FA5}">
                      <a16:colId xmlns:a16="http://schemas.microsoft.com/office/drawing/2014/main" val="2834836900"/>
                    </a:ext>
                  </a:extLst>
                </a:gridCol>
                <a:gridCol w="6653891">
                  <a:extLst>
                    <a:ext uri="{9D8B030D-6E8A-4147-A177-3AD203B41FA5}">
                      <a16:colId xmlns:a16="http://schemas.microsoft.com/office/drawing/2014/main" val="444280421"/>
                    </a:ext>
                  </a:extLst>
                </a:gridCol>
              </a:tblGrid>
              <a:tr h="531876">
                <a:tc>
                  <a:txBody>
                    <a:bodyPr/>
                    <a:lstStyle/>
                    <a:p>
                      <a:pPr marL="0" algn="ctr" defTabSz="1219170" rtl="0" eaLnBrk="1" latinLnBrk="1" hangingPunct="1"/>
                      <a:r>
                        <a:rPr lang="ko-KR" altLang="en-US" sz="14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공종</a:t>
                      </a:r>
                      <a:r>
                        <a:rPr lang="en-US" altLang="ko-KR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(LEV1)</a:t>
                      </a:r>
                      <a:endParaRPr lang="ko-KR" altLang="en-US" sz="14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19170" rtl="0" eaLnBrk="1" latinLnBrk="1" hangingPunct="1"/>
                      <a:endParaRPr lang="ko-KR" altLang="en-US" sz="14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171450" indent="-171450" algn="l" defTabSz="1219170" rtl="0" eaLnBrk="1" latinLnBrk="1" hangingPunct="1">
                        <a:lnSpc>
                          <a:spcPct val="130000"/>
                        </a:lnSpc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아래</a:t>
                      </a:r>
                      <a:r>
                        <a:rPr lang="ko-KR" altLang="en-US" sz="1200" b="0" kern="120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200" b="0" kern="1200" spc="0" baseline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공종</a:t>
                      </a:r>
                      <a:r>
                        <a:rPr lang="ko-KR" altLang="en-US" sz="1200" b="0" kern="120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구분표를 참조하여 희망 </a:t>
                      </a:r>
                      <a:r>
                        <a:rPr lang="ko-KR" altLang="en-US" sz="1200" b="0" kern="1200" spc="0" baseline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공종</a:t>
                      </a:r>
                      <a:r>
                        <a:rPr lang="en-US" altLang="ko-KR" sz="1200" b="0" kern="120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0" kern="120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직종 기재 요망</a:t>
                      </a:r>
                      <a:endParaRPr lang="en-US" altLang="ko-KR" sz="1200" b="0" kern="1200" spc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121917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altLang="ko-KR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수행 공사 </a:t>
                      </a:r>
                      <a:r>
                        <a:rPr lang="en-US" altLang="ko-KR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Project</a:t>
                      </a: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의 성격</a:t>
                      </a:r>
                      <a:r>
                        <a:rPr lang="en-US" altLang="ko-KR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계약 방식 등에 따라 계약 체결 시 임시 </a:t>
                      </a:r>
                      <a:r>
                        <a:rPr lang="ko-KR" altLang="en-US" sz="1200" b="0" kern="1200" spc="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협력사로</a:t>
                      </a: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등록될 수 있음</a:t>
                      </a:r>
                      <a:endParaRPr lang="en-US" altLang="ko-KR" sz="1200" b="0" kern="1200" spc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 algn="l" defTabSz="1219170" rtl="0" eaLnBrk="1" latinLnBrk="1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 panose="05000000000000000000" pitchFamily="2" charset="2"/>
                        <a:buChar char="§"/>
                      </a:pP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복수 지원 희망 시 직종별 개별 지원서 제출 필요 </a:t>
                      </a:r>
                      <a:r>
                        <a:rPr lang="en-US" altLang="ko-KR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최대 </a:t>
                      </a:r>
                      <a:r>
                        <a:rPr lang="en-US" altLang="ko-KR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개 직종 한정  </a:t>
                      </a:r>
                      <a:r>
                        <a:rPr lang="en-US" altLang="ko-KR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※ </a:t>
                      </a: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기술 직종 제외</a:t>
                      </a:r>
                      <a:r>
                        <a:rPr lang="en-US" altLang="ko-KR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indent="0" algn="l" defTabSz="1219170" rtl="0" eaLnBrk="1" latinLnBrk="1" hangingPunct="1">
                        <a:lnSpc>
                          <a:spcPct val="13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altLang="ko-KR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- </a:t>
                      </a: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단</a:t>
                      </a:r>
                      <a:r>
                        <a:rPr lang="en-US" altLang="ko-KR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지원</a:t>
                      </a:r>
                      <a:r>
                        <a:rPr lang="ko-KR" altLang="en-US" sz="1200" b="0" kern="1200" spc="0" baseline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직종</a:t>
                      </a:r>
                      <a:r>
                        <a:rPr lang="ko-KR" altLang="en-US" sz="1200" b="0" kern="1200" spc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별 심사위원회 개별 개최 및 검증 실시 </a:t>
                      </a:r>
                      <a:endParaRPr lang="en-US" altLang="ko-KR" sz="1200" b="0" kern="1200" spc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123279"/>
                  </a:ext>
                </a:extLst>
              </a:tr>
              <a:tr h="531876">
                <a:tc>
                  <a:txBody>
                    <a:bodyPr/>
                    <a:lstStyle/>
                    <a:p>
                      <a:pPr marL="0" algn="ctr" defTabSz="1219170" rtl="0" eaLnBrk="1" latinLnBrk="1" hangingPunct="1"/>
                      <a:r>
                        <a:rPr lang="ko-KR" altLang="en-US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직종</a:t>
                      </a:r>
                      <a:r>
                        <a:rPr lang="en-US" altLang="ko-KR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(LEV2)</a:t>
                      </a:r>
                      <a:endParaRPr lang="ko-KR" altLang="en-US" sz="14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219170" rtl="0" eaLnBrk="1" latinLnBrk="1" hangingPunct="1"/>
                      <a:endParaRPr lang="ko-KR" altLang="en-US" sz="1400" b="1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algn="ctr" defTabSz="1219170" rtl="0" eaLnBrk="1" latinLnBrk="1" hangingPunct="1"/>
                      <a:endParaRPr lang="ko-KR" altLang="en-US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3075104"/>
                  </a:ext>
                </a:extLst>
              </a:tr>
            </a:tbl>
          </a:graphicData>
        </a:graphic>
      </p:graphicFrame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2677"/>
              </p:ext>
            </p:extLst>
          </p:nvPr>
        </p:nvGraphicFramePr>
        <p:xfrm>
          <a:off x="645131" y="10092928"/>
          <a:ext cx="10900798" cy="21600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00670">
                  <a:extLst>
                    <a:ext uri="{9D8B030D-6E8A-4147-A177-3AD203B41FA5}">
                      <a16:colId xmlns:a16="http://schemas.microsoft.com/office/drawing/2014/main" val="2652649443"/>
                    </a:ext>
                  </a:extLst>
                </a:gridCol>
                <a:gridCol w="9100128">
                  <a:extLst>
                    <a:ext uri="{9D8B030D-6E8A-4147-A177-3AD203B41FA5}">
                      <a16:colId xmlns:a16="http://schemas.microsoft.com/office/drawing/2014/main" val="1597866085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공종</a:t>
                      </a:r>
                      <a:r>
                        <a:rPr lang="ko-KR" altLang="en-US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LEVEL1)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직종 </a:t>
                      </a:r>
                      <a:r>
                        <a:rPr lang="en-US" altLang="ko-KR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LEVEL2)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4776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선체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0" algn="l" fontAlgn="ctr">
                        <a:buFontTx/>
                        <a:buNone/>
                      </a:pP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</a:t>
                      </a: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조립 </a:t>
                      </a: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탑재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523031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도장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indent="0" algn="l" fontAlgn="ctr">
                        <a:buFontTx/>
                        <a:buNone/>
                      </a:pP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  </a:t>
                      </a:r>
                      <a:r>
                        <a:rPr lang="ko-KR" altLang="en-US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선행 </a:t>
                      </a: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/ </a:t>
                      </a:r>
                      <a:r>
                        <a:rPr lang="ko-KR" altLang="en-US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후행</a:t>
                      </a:r>
                      <a:endParaRPr lang="ko-KR" altLang="en-US" sz="14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507340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의장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marR="0" lvl="0" indent="0" algn="l" defTabSz="121917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  </a:t>
                      </a:r>
                      <a:r>
                        <a:rPr lang="ko-KR" altLang="ko-KR" sz="1400" b="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배관∙철의</a:t>
                      </a:r>
                      <a:r>
                        <a:rPr lang="ko-KR" altLang="ko-KR" sz="14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ko-KR" sz="14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전기 </a:t>
                      </a: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ko-KR" sz="14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선행 </a:t>
                      </a: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/ LNGC</a:t>
                      </a:r>
                      <a:endParaRPr lang="ko-KR" altLang="en-US" sz="14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20897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생산지원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65750" marR="0" lvl="0" indent="-285750" algn="l" defTabSz="121917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ko-KR" altLang="en-US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발판</a:t>
                      </a:r>
                      <a:endParaRPr lang="ko-KR" altLang="en-US" sz="14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39247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400" b="1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기타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000" marR="0" lvl="0" indent="0" algn="l" defTabSz="121917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  </a:t>
                      </a:r>
                      <a:r>
                        <a:rPr lang="ko-KR" altLang="en-US" sz="1400" b="0" kern="12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소요 발생 </a:t>
                      </a:r>
                      <a:r>
                        <a:rPr lang="ko-KR" altLang="en-US" sz="1400" b="0" kern="1200" dirty="0" err="1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공종</a:t>
                      </a:r>
                      <a:endParaRPr lang="ko-KR" altLang="en-US" sz="14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4132814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16029" y="9728180"/>
            <a:ext cx="2731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+mj-ea"/>
                <a:ea typeface="+mj-ea"/>
              </a:rPr>
              <a:t>※</a:t>
            </a:r>
            <a:r>
              <a:rPr lang="ko-KR" altLang="en-US" b="1" dirty="0">
                <a:latin typeface="+mj-ea"/>
                <a:ea typeface="+mj-ea"/>
              </a:rPr>
              <a:t> </a:t>
            </a:r>
            <a:r>
              <a:rPr lang="ko-KR" altLang="en-US" b="1" dirty="0" err="1">
                <a:latin typeface="+mj-ea"/>
                <a:ea typeface="+mj-ea"/>
              </a:rPr>
              <a:t>공종</a:t>
            </a:r>
            <a:r>
              <a:rPr lang="ko-KR" altLang="en-US" b="1" dirty="0">
                <a:latin typeface="+mj-ea"/>
                <a:ea typeface="+mj-ea"/>
              </a:rPr>
              <a:t> 구분표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8854" y="12470252"/>
            <a:ext cx="3227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latin typeface="+mj-ea"/>
                <a:ea typeface="+mj-ea"/>
              </a:rPr>
              <a:t>■ 주요 사업</a:t>
            </a:r>
            <a:r>
              <a:rPr lang="en-US" altLang="ko-KR" sz="2000" b="1" dirty="0">
                <a:latin typeface="+mj-ea"/>
                <a:ea typeface="+mj-ea"/>
              </a:rPr>
              <a:t>(</a:t>
            </a:r>
            <a:r>
              <a:rPr lang="ko-KR" altLang="en-US" sz="2000" b="1" dirty="0">
                <a:latin typeface="+mj-ea"/>
                <a:ea typeface="+mj-ea"/>
              </a:rPr>
              <a:t>공사</a:t>
            </a:r>
            <a:r>
              <a:rPr lang="en-US" altLang="ko-KR" sz="2000" b="1" dirty="0">
                <a:latin typeface="+mj-ea"/>
                <a:ea typeface="+mj-ea"/>
              </a:rPr>
              <a:t>)</a:t>
            </a:r>
            <a:r>
              <a:rPr lang="ko-KR" altLang="en-US" sz="2000" b="1" dirty="0">
                <a:latin typeface="+mj-ea"/>
                <a:ea typeface="+mj-ea"/>
              </a:rPr>
              <a:t> 실적 </a:t>
            </a:r>
          </a:p>
        </p:txBody>
      </p:sp>
      <p:graphicFrame>
        <p:nvGraphicFramePr>
          <p:cNvPr id="22" name="표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4704643"/>
              </p:ext>
            </p:extLst>
          </p:nvPr>
        </p:nvGraphicFramePr>
        <p:xfrm>
          <a:off x="645131" y="12906212"/>
          <a:ext cx="10900798" cy="264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339">
                  <a:extLst>
                    <a:ext uri="{9D8B030D-6E8A-4147-A177-3AD203B41FA5}">
                      <a16:colId xmlns:a16="http://schemas.microsoft.com/office/drawing/2014/main" val="1016418805"/>
                    </a:ext>
                  </a:extLst>
                </a:gridCol>
                <a:gridCol w="497339">
                  <a:extLst>
                    <a:ext uri="{9D8B030D-6E8A-4147-A177-3AD203B41FA5}">
                      <a16:colId xmlns:a16="http://schemas.microsoft.com/office/drawing/2014/main" val="2834836900"/>
                    </a:ext>
                  </a:extLst>
                </a:gridCol>
                <a:gridCol w="497339">
                  <a:extLst>
                    <a:ext uri="{9D8B030D-6E8A-4147-A177-3AD203B41FA5}">
                      <a16:colId xmlns:a16="http://schemas.microsoft.com/office/drawing/2014/main" val="3395109003"/>
                    </a:ext>
                  </a:extLst>
                </a:gridCol>
                <a:gridCol w="497339">
                  <a:extLst>
                    <a:ext uri="{9D8B030D-6E8A-4147-A177-3AD203B41FA5}">
                      <a16:colId xmlns:a16="http://schemas.microsoft.com/office/drawing/2014/main" val="3471350804"/>
                    </a:ext>
                  </a:extLst>
                </a:gridCol>
                <a:gridCol w="4941374">
                  <a:extLst>
                    <a:ext uri="{9D8B030D-6E8A-4147-A177-3AD203B41FA5}">
                      <a16:colId xmlns:a16="http://schemas.microsoft.com/office/drawing/2014/main" val="917998039"/>
                    </a:ext>
                  </a:extLst>
                </a:gridCol>
                <a:gridCol w="1323356">
                  <a:extLst>
                    <a:ext uri="{9D8B030D-6E8A-4147-A177-3AD203B41FA5}">
                      <a16:colId xmlns:a16="http://schemas.microsoft.com/office/drawing/2014/main" val="547426738"/>
                    </a:ext>
                  </a:extLst>
                </a:gridCol>
                <a:gridCol w="1323356">
                  <a:extLst>
                    <a:ext uri="{9D8B030D-6E8A-4147-A177-3AD203B41FA5}">
                      <a16:colId xmlns:a16="http://schemas.microsoft.com/office/drawing/2014/main" val="444280421"/>
                    </a:ext>
                  </a:extLst>
                </a:gridCol>
                <a:gridCol w="1323356">
                  <a:extLst>
                    <a:ext uri="{9D8B030D-6E8A-4147-A177-3AD203B41FA5}">
                      <a16:colId xmlns:a16="http://schemas.microsoft.com/office/drawing/2014/main" val="2843443830"/>
                    </a:ext>
                  </a:extLst>
                </a:gridCol>
              </a:tblGrid>
              <a:tr h="180000"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사업</a:t>
                      </a:r>
                      <a:r>
                        <a:rPr lang="en-US" altLang="ko-KR" sz="1400" b="1" dirty="0"/>
                        <a:t>(</a:t>
                      </a:r>
                      <a:r>
                        <a:rPr lang="ko-KR" altLang="en-US" sz="1400" b="1" dirty="0"/>
                        <a:t>공사</a:t>
                      </a:r>
                      <a:r>
                        <a:rPr lang="en-US" altLang="ko-KR" sz="1400" b="1" dirty="0"/>
                        <a:t>)</a:t>
                      </a:r>
                      <a:r>
                        <a:rPr lang="ko-KR" altLang="en-US" sz="1400" b="1" dirty="0"/>
                        <a:t> 수행 기간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사업</a:t>
                      </a:r>
                      <a:r>
                        <a:rPr lang="en-US" altLang="ko-KR" sz="1400" b="1" dirty="0"/>
                        <a:t>(</a:t>
                      </a:r>
                      <a:r>
                        <a:rPr lang="ko-KR" altLang="en-US" sz="1400" b="1" dirty="0"/>
                        <a:t>공사</a:t>
                      </a:r>
                      <a:r>
                        <a:rPr lang="en-US" altLang="ko-KR" sz="1400" b="1" dirty="0"/>
                        <a:t>)</a:t>
                      </a:r>
                      <a:r>
                        <a:rPr lang="ko-KR" altLang="en-US" sz="1400" b="1" dirty="0"/>
                        <a:t> 명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1917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/>
                        <a:t>공사 형태</a:t>
                      </a:r>
                      <a:r>
                        <a:rPr lang="en-US" altLang="ko-KR" sz="1400" b="1" dirty="0"/>
                        <a:t>(</a:t>
                      </a:r>
                      <a:r>
                        <a:rPr lang="ko-KR" altLang="en-US" sz="1400" b="1" dirty="0" err="1"/>
                        <a:t>공종</a:t>
                      </a:r>
                      <a:r>
                        <a:rPr lang="en-US" altLang="ko-KR" sz="1400" b="1" dirty="0"/>
                        <a:t>)</a:t>
                      </a:r>
                      <a:endParaRPr lang="ko-KR" altLang="en-US" sz="1400" b="1" dirty="0"/>
                    </a:p>
                  </a:txBody>
                  <a:tcPr marL="0" marR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1917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1" dirty="0" err="1"/>
                        <a:t>매출금액</a:t>
                      </a:r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 err="1"/>
                        <a:t>발주처</a:t>
                      </a:r>
                      <a:endParaRPr lang="ko-KR" altLang="en-US" sz="14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123279"/>
                  </a:ext>
                </a:extLst>
              </a:tr>
              <a:tr h="180000"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시작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종료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845255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월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년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dirty="0"/>
                        <a:t>월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307510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1355167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819841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702604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7809552"/>
                  </a:ext>
                </a:extLst>
              </a:tr>
            </a:tbl>
          </a:graphicData>
        </a:graphic>
      </p:graphicFrame>
      <p:sp>
        <p:nvSpPr>
          <p:cNvPr id="25" name="직사각형 24"/>
          <p:cNvSpPr>
            <a:spLocks noChangeAspect="1"/>
          </p:cNvSpPr>
          <p:nvPr/>
        </p:nvSpPr>
        <p:spPr>
          <a:xfrm>
            <a:off x="9745929" y="729414"/>
            <a:ext cx="1800000" cy="2399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1"/>
            <a:r>
              <a:rPr lang="ko-KR" altLang="en-US" sz="1200" dirty="0">
                <a:solidFill>
                  <a:schemeClr val="tx1"/>
                </a:solidFill>
              </a:rPr>
              <a:t>증명사진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 latinLnBrk="1"/>
            <a:endParaRPr lang="en-US" altLang="ko-KR" sz="1200" dirty="0">
              <a:solidFill>
                <a:schemeClr val="tx1"/>
              </a:solidFill>
            </a:endParaRPr>
          </a:p>
          <a:p>
            <a:pPr algn="ctr" latinLnBrk="1"/>
            <a:r>
              <a:rPr lang="en-US" altLang="ko-KR" sz="1200" dirty="0">
                <a:solidFill>
                  <a:schemeClr val="tx1"/>
                </a:solidFill>
              </a:rPr>
              <a:t>( 3 X 4 )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900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7049b09-156e-4285-b887-245715853a9e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F269AED4FBCC6F459783A340A2E91891" ma:contentTypeVersion="12" ma:contentTypeDescription="새 문서를 만듭니다." ma:contentTypeScope="" ma:versionID="851200b580e1365082df8ec6313fda8b">
  <xsd:schema xmlns:xsd="http://www.w3.org/2001/XMLSchema" xmlns:xs="http://www.w3.org/2001/XMLSchema" xmlns:p="http://schemas.microsoft.com/office/2006/metadata/properties" xmlns:ns2="74cbf4ef-46fd-4581-a64c-7806316651d2" xmlns:ns3="a7049b09-156e-4285-b887-245715853a9e" targetNamespace="http://schemas.microsoft.com/office/2006/metadata/properties" ma:root="true" ma:fieldsID="e60258b4d880951d70adc7b615e2a8bd" ns2:_="" ns3:_="">
    <xsd:import namespace="74cbf4ef-46fd-4581-a64c-7806316651d2"/>
    <xsd:import namespace="a7049b09-156e-4285-b887-245715853a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LengthInSeconds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cbf4ef-46fd-4581-a64c-7806316651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공유 대상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세부 정보 공유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049b09-156e-4285-b887-245715853a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이미지 태그" ma:readOnly="false" ma:fieldId="{5cf76f15-5ced-4ddc-b409-7134ff3c332f}" ma:taxonomyMulti="true" ma:sspId="6d929bcd-1adf-40c6-a42d-5ed652c0384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07FF62-CADC-4D28-9867-43BDC22BB4C7}">
  <ds:schemaRefs>
    <ds:schemaRef ds:uri="http://schemas.microsoft.com/office/2006/metadata/properties"/>
    <ds:schemaRef ds:uri="http://schemas.microsoft.com/office/infopath/2007/PartnerControls"/>
    <ds:schemaRef ds:uri="a7049b09-156e-4285-b887-245715853a9e"/>
  </ds:schemaRefs>
</ds:datastoreItem>
</file>

<file path=customXml/itemProps2.xml><?xml version="1.0" encoding="utf-8"?>
<ds:datastoreItem xmlns:ds="http://schemas.openxmlformats.org/officeDocument/2006/customXml" ds:itemID="{B3E9049A-5964-4706-843B-763DA9A4DE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cbf4ef-46fd-4581-a64c-7806316651d2"/>
    <ds:schemaRef ds:uri="a7049b09-156e-4285-b887-245715853a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659561-2051-4873-B871-82E503B91D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MMClips>0</MMClips>
  <HiddenSlides>0</HiddenSlides>
  <LinksUpToDate>false</LinksUpToDate>
  <Notes>0</Notes>
  <Paragraphs>60</Paragraphs>
  <PresentationFormat>사용자 지정</PresentationFormat>
  <ScaleCrop>false</ScaleCrop>
  <Slides>1</Slides>
  <SharedDoc>false</SharedDoc>
  <HyperlinksChanged>false</HyperlinksChanged>
  <AppVersion>16.0000</AppVersion>
  <Words>195</Words>
  <TotalTime>0</TotalTime>
  <Application>Microsoft Office PowerPoint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modified xsi:type="dcterms:W3CDTF">2023-06-22T04:46:30Z</dcterms:modified>
  <cp:lastModifiedBy>경규안(Kyung, Gyuan)</cp:lastModifiedBy>
  <cp:revision>13</cp:revi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f1498e-5fc7-46ea-9df8-ee9d98d43856_Enabled">
    <vt:lpwstr>true</vt:lpwstr>
  </property>
  <property fmtid="{D5CDD505-2E9C-101B-9397-08002B2CF9AE}" pid="3" name="MSIP_Label_a9f1498e-5fc7-46ea-9df8-ee9d98d43856_SetDate">
    <vt:lpwstr>2023-07-19T07:28:15Z</vt:lpwstr>
  </property>
  <property fmtid="{D5CDD505-2E9C-101B-9397-08002B2CF9AE}" pid="4" name="MSIP_Label_a9f1498e-5fc7-46ea-9df8-ee9d98d43856_Method">
    <vt:lpwstr>Privileged</vt:lpwstr>
  </property>
  <property fmtid="{D5CDD505-2E9C-101B-9397-08002B2CF9AE}" pid="5" name="MSIP_Label_a9f1498e-5fc7-46ea-9df8-ee9d98d43856_Name">
    <vt:lpwstr>일반</vt:lpwstr>
  </property>
  <property fmtid="{D5CDD505-2E9C-101B-9397-08002B2CF9AE}" pid="6" name="MSIP_Label_a9f1498e-5fc7-46ea-9df8-ee9d98d43856_SiteId">
    <vt:lpwstr>c4ae5faa-78fa-484e-9d76-2f56fc29f782</vt:lpwstr>
  </property>
  <property fmtid="{D5CDD505-2E9C-101B-9397-08002B2CF9AE}" pid="7" name="MSIP_Label_a9f1498e-5fc7-46ea-9df8-ee9d98d43856_ActionId">
    <vt:lpwstr>5947dc4c-d57f-4a3a-a988-d6de05ab9899</vt:lpwstr>
  </property>
  <property fmtid="{D5CDD505-2E9C-101B-9397-08002B2CF9AE}" pid="8" name="MSIP_Label_a9f1498e-5fc7-46ea-9df8-ee9d98d43856_ContentBits">
    <vt:lpwstr>0</vt:lpwstr>
  </property>
</Properties>
</file>